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56" r:id="rId2"/>
    <p:sldId id="302" r:id="rId3"/>
    <p:sldId id="298" r:id="rId4"/>
    <p:sldId id="301" r:id="rId5"/>
    <p:sldId id="285" r:id="rId6"/>
    <p:sldId id="286" r:id="rId7"/>
    <p:sldId id="287" r:id="rId8"/>
    <p:sldId id="289" r:id="rId9"/>
    <p:sldId id="288" r:id="rId10"/>
    <p:sldId id="294" r:id="rId11"/>
    <p:sldId id="307" r:id="rId12"/>
    <p:sldId id="295" r:id="rId13"/>
    <p:sldId id="305" r:id="rId14"/>
    <p:sldId id="304" r:id="rId15"/>
    <p:sldId id="306" r:id="rId16"/>
    <p:sldId id="297" r:id="rId17"/>
    <p:sldId id="303" r:id="rId18"/>
    <p:sldId id="293" r:id="rId19"/>
    <p:sldId id="291" r:id="rId20"/>
    <p:sldId id="29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4C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B1E7A-8782-4DF3-A9C8-06CA6E81783F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09EE6-55E7-4E93-B8E1-9DC10D6E5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56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009EE6-55E7-4E93-B8E1-9DC10D6E5A7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55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CC8EE-CF75-44C7-B9BF-19B632D195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F795D-C22A-4067-94AC-12D4C8A2E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4386F-0570-4F6B-92CE-1E3A9D0C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B2C23-A447-4123-A182-CAD0378F4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597A8-AC7E-4CDC-9397-FBA93086E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8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45E4-EE11-44E0-B51B-D68BFC303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E9D67E-DA36-4A9A-8721-A25C4209F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52F71-2978-499C-93C7-A7C6AA717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0E7BD-866A-4B05-8EEF-85289EDAD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F55A5-B8A5-40C3-B3F8-A9CEE3296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2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032953-DDE6-4448-A419-1852B9DCEC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D0D08B-A8D4-4219-8E82-610A9BB25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464E7-2B73-4A72-8435-F0DA77503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FB783-BF73-4C54-A233-A37DDB99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40DA-B055-4650-A32F-AC5F2AE98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340DC-9C2A-47D8-9CAE-6E1446650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F6642-274B-4D16-BF3C-F7576D83A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04214-158B-429E-B4A8-B3A1381B3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24A05-2001-4624-990C-CC4CF12E6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4EB59-92EB-462E-8A25-6BA82822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52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D076C-60BE-49A2-A6E2-6ED21C6AC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77084-31FB-411B-9DE1-4A80C894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BF3F4-1F4C-49EF-BE81-390F3AD3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9B7DD-77B8-4AEB-B883-3D534761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C6CD1-DD66-4AB2-9BD2-5C3B72EC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3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0829-073F-4DBC-9446-A4324B5C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2C2C7-318E-4283-988F-C65CB7CDE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92110-20CB-4CD6-9DAE-42C4372C8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21C46-DD96-4CB5-B5A5-CFDA728B9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129E6-C88F-4F1E-BC5D-B902051B4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28EEB-8C2F-4728-85DC-051C498F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39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21C8C-EF07-4240-B77E-259076057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84DE9-7E43-46B0-898E-151D50C0F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8AFB71-4B8D-4A7C-BAD6-62DE13380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3DFE85-DBBB-4EE7-B1D4-CC46B1FA8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406C67-3FB5-41AB-9C4B-A43FADFAC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2C5E2-453C-44DA-8B19-5F7C178FE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D5B940-676E-4FFB-A08C-4EA78D33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771BE-D236-4BEF-A515-D2A0D9B98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0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C72E7-0EB1-4EA0-A712-91C40FB1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D14259-7DFC-4961-81B5-706BEBD9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68D38-6539-4500-B996-0A4431A4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99F18-BE3D-4C88-9F2D-DAA5999EA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4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ED878-DD9D-46B7-8550-70B923A85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36C9C8-84CB-4BF4-B529-E79B539E0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35F59-BA61-4BEA-9B76-406F9873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19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D5E2F-9CD8-4A45-B088-ADC4C9D8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A94E9-C8EC-4F98-BCF9-258A5178C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CBCC-5807-4C33-9EFE-31D26D467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DDFAD7-FD8E-4DDE-A944-836443EB0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63260D-2586-4F6D-97BE-75D6A2AB6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DFC9D-1C03-4D63-9C35-50CCB2B17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8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B40B7-5DC0-4E4C-9E53-53E62EC8B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410ED-9591-415C-A426-D5DDA50DB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3BCB7A-77EA-454C-8925-D84E6F690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3299F-0068-4525-81FC-2E4DF55B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9ECD9-BE06-4BB8-A824-F33A4A2A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BE9E1-38D5-45B8-BB03-3B1ADA7ED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43FAD-CD9F-410A-9176-8E4B79009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AC789-10ED-4828-80FE-2803917707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7D68F-28A2-4428-86CE-9DF5FD1F3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D8174-DB18-406C-BBCB-BF145BA12E1A}" type="datetimeFigureOut">
              <a:rPr lang="en-US" smtClean="0"/>
              <a:t>4/8/2022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BFED1-F9E6-440C-A671-7B888F3AAA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0D9D3-FF55-4C1B-83D5-857B0B4067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4759-E904-4E5B-986D-333032357B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5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ravista.com/node/41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ravista.com/node/4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0C1C-F2C3-434A-AB54-E164925A6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576" y="146303"/>
            <a:ext cx="11629623" cy="2699927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solidFill>
                  <a:srgbClr val="7030A0"/>
                </a:solidFill>
                <a:latin typeface="Calisto MT" panose="02040603050505030304" pitchFamily="18" charset="0"/>
              </a:rPr>
              <a:t>Brillians (SupraVISTA)</a:t>
            </a:r>
            <a:br>
              <a:rPr lang="en-US" sz="4000" b="1" dirty="0">
                <a:solidFill>
                  <a:srgbClr val="7030A0"/>
                </a:solidFill>
                <a:latin typeface="Calisto MT" panose="02040603050505030304" pitchFamily="18" charset="0"/>
              </a:rPr>
            </a:br>
            <a:r>
              <a:rPr lang="en-US" sz="5400" b="1" dirty="0">
                <a:solidFill>
                  <a:srgbClr val="7030A0"/>
                </a:solidFill>
                <a:latin typeface="Calisto MT" panose="02040603050505030304" pitchFamily="18" charset="0"/>
              </a:rPr>
              <a:t>Test Results Notification </a:t>
            </a:r>
            <a:br>
              <a:rPr lang="en-US" sz="4400" b="1" dirty="0">
                <a:solidFill>
                  <a:srgbClr val="7030A0"/>
                </a:solidFill>
                <a:latin typeface="Calisto MT" panose="02040603050505030304" pitchFamily="18" charset="0"/>
              </a:rPr>
            </a:br>
            <a:r>
              <a:rPr lang="en-US" sz="4000" b="1" dirty="0">
                <a:latin typeface="Calisto MT" panose="02040603050505030304" pitchFamily="18" charset="0"/>
              </a:rPr>
              <a:t>An Add-on Module for Brillians</a:t>
            </a:r>
            <a:endParaRPr lang="en-US" sz="4400" b="1" dirty="0">
              <a:latin typeface="Calisto MT" panose="0204060305050503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6E7425-087F-4263-9B62-8C8653612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4" y="2846230"/>
            <a:ext cx="6512628" cy="365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96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1287"/>
            <a:ext cx="11558016" cy="12079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How much work for “me”?</a:t>
            </a:r>
            <a:br>
              <a:rPr lang="en-US" sz="4000" dirty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Any clinical employee (e.g., MSA, LPN) can print letters.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12780"/>
            <a:ext cx="11558016" cy="5223933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dirty="0">
                <a:latin typeface="Calisto MT" panose="02040603050505030304" pitchFamily="18" charset="0"/>
              </a:rPr>
              <a:t>Once a week, on “your” designated day, start the application and login.</a:t>
            </a:r>
          </a:p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dirty="0">
                <a:latin typeface="Calisto MT" panose="02040603050505030304" pitchFamily="18" charset="0"/>
              </a:rPr>
              <a:t>After CPRS-like Login, it takes </a:t>
            </a: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5 clicks (about one-two minute)</a:t>
            </a:r>
            <a:r>
              <a:rPr lang="en-US" sz="4000" dirty="0">
                <a:latin typeface="Calisto MT" panose="02040603050505030304" pitchFamily="18" charset="0"/>
              </a:rPr>
              <a:t> to start the batch process. </a:t>
            </a:r>
          </a:p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dirty="0">
                <a:latin typeface="Calisto MT" panose="02040603050505030304" pitchFamily="18" charset="0"/>
              </a:rPr>
              <a:t>After starting the process, the user can lock the computer, </a:t>
            </a:r>
            <a:r>
              <a:rPr lang="en-US" sz="4000" dirty="0">
                <a:solidFill>
                  <a:srgbClr val="2904C8"/>
                </a:solidFill>
                <a:latin typeface="Calisto MT" panose="02040603050505030304" pitchFamily="18" charset="0"/>
              </a:rPr>
              <a:t>do other work, </a:t>
            </a:r>
            <a:r>
              <a:rPr lang="en-US" sz="4000" dirty="0">
                <a:latin typeface="Calisto MT" panose="02040603050505030304" pitchFamily="18" charset="0"/>
              </a:rPr>
              <a:t>or </a:t>
            </a:r>
            <a:r>
              <a:rPr lang="en-US" sz="4000" dirty="0">
                <a:solidFill>
                  <a:srgbClr val="2904C8"/>
                </a:solidFill>
                <a:latin typeface="Calisto MT" panose="02040603050505030304" pitchFamily="18" charset="0"/>
              </a:rPr>
              <a:t>go home.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000" b="1" dirty="0">
                <a:solidFill>
                  <a:srgbClr val="2904C8"/>
                </a:solidFill>
                <a:latin typeface="Calisto MT" panose="02040603050505030304" pitchFamily="18" charset="0"/>
              </a:rPr>
              <a:t>!!! All Set  !!!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4000" b="1" dirty="0">
                <a:solidFill>
                  <a:srgbClr val="7030A0"/>
                </a:solidFill>
                <a:latin typeface="Calisto MT" panose="02040603050505030304" pitchFamily="18" charset="0"/>
              </a:rPr>
              <a:t>All the Test Results letters are done for the week!</a:t>
            </a:r>
          </a:p>
        </p:txBody>
      </p:sp>
    </p:spTree>
    <p:extLst>
      <p:ext uri="{BB962C8B-B14F-4D97-AF65-F5344CB8AC3E}">
        <p14:creationId xmlns:p14="http://schemas.microsoft.com/office/powerpoint/2010/main" val="999548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8601EDD-8C7B-4948-8698-2DE9FEDB2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1287"/>
            <a:ext cx="11558016" cy="12079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What if the provider wants to review and </a:t>
            </a:r>
            <a:b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optionally add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comments before sending the letters?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048A39-0455-4A8A-B7EE-3FE342BC9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12780"/>
            <a:ext cx="11558016" cy="5223933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The App has an option to </a:t>
            </a:r>
            <a:r>
              <a:rPr lang="en-US" sz="4000" b="1" u="sng" dirty="0">
                <a:solidFill>
                  <a:srgbClr val="002060"/>
                </a:solidFill>
                <a:latin typeface="Calisto MT" panose="02040603050505030304" pitchFamily="18" charset="0"/>
              </a:rPr>
              <a:t>save the test result letters as UN-signed progress notes</a:t>
            </a: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.</a:t>
            </a:r>
          </a:p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In CPRS, following the batch processing, the unsigned progress notes show up as View Alerts.</a:t>
            </a:r>
          </a:p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The user processes the View Alerts as usual. </a:t>
            </a:r>
          </a:p>
          <a:p>
            <a:pPr marL="742950" indent="-742950">
              <a:spcBef>
                <a:spcPts val="1200"/>
              </a:spcBef>
              <a:buFont typeface="+mj-lt"/>
              <a:buAutoNum type="arabicPeriod"/>
            </a:pPr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At this point, the user can review test result letter, optionally add comments, and sign the note.</a:t>
            </a:r>
          </a:p>
        </p:txBody>
      </p:sp>
    </p:spTree>
    <p:extLst>
      <p:ext uri="{BB962C8B-B14F-4D97-AF65-F5344CB8AC3E}">
        <p14:creationId xmlns:p14="http://schemas.microsoft.com/office/powerpoint/2010/main" val="254246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70485"/>
            <a:ext cx="11460480" cy="48831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Unfounded Concerns</a:t>
            </a:r>
            <a:endParaRPr lang="en-US" sz="36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616666"/>
            <a:ext cx="11460480" cy="624133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latin typeface="Calisto MT" panose="02040603050505030304" pitchFamily="18" charset="0"/>
              </a:rPr>
              <a:t>Patient will be confused because there is no explanation of labs/tests in letters. </a:t>
            </a:r>
            <a: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  <a:t>False.</a:t>
            </a:r>
          </a:p>
          <a:p>
            <a:pPr marL="914400" lvl="2" indent="0">
              <a:buNone/>
            </a:pPr>
            <a:r>
              <a:rPr lang="en-US" sz="2400" dirty="0">
                <a:solidFill>
                  <a:srgbClr val="FF0000"/>
                </a:solidFill>
                <a:latin typeface="Calisto MT" panose="02040603050505030304" pitchFamily="18" charset="0"/>
              </a:rPr>
              <a:t>MyHealtheVet &amp; private sector patient portals have NO explanation</a:t>
            </a:r>
            <a:r>
              <a:rPr lang="en-US" sz="2400" dirty="0">
                <a:latin typeface="Calisto MT" panose="02040603050505030304" pitchFamily="18" charset="0"/>
              </a:rPr>
              <a:t>.</a:t>
            </a:r>
            <a:br>
              <a:rPr lang="en-US" sz="2400" dirty="0">
                <a:latin typeface="Calisto MT" panose="02040603050505030304" pitchFamily="18" charset="0"/>
              </a:rPr>
            </a:br>
            <a:r>
              <a:rPr lang="en-US" sz="2400" dirty="0">
                <a:latin typeface="Calisto MT" panose="02040603050505030304" pitchFamily="18" charset="0"/>
              </a:rPr>
              <a:t>(For abnormal findings, the provider ALREADY contacted the patient when he/she received the View Alert and explained the findings and plan. </a:t>
            </a:r>
            <a:br>
              <a:rPr lang="en-US" sz="2400" dirty="0">
                <a:latin typeface="Calisto MT" panose="02040603050505030304" pitchFamily="18" charset="0"/>
              </a:rPr>
            </a:br>
            <a:r>
              <a:rPr lang="en-US" sz="2400" dirty="0">
                <a:latin typeface="Calisto MT" panose="02040603050505030304" pitchFamily="18" charset="0"/>
              </a:rPr>
              <a:t>No need to duplicate explanation in the letter but </a:t>
            </a:r>
            <a:r>
              <a:rPr lang="en-US" sz="2400" i="1" dirty="0">
                <a:latin typeface="Calisto MT" panose="02040603050505030304" pitchFamily="18" charset="0"/>
              </a:rPr>
              <a:t>there is an option to add comments</a:t>
            </a:r>
            <a:r>
              <a:rPr lang="en-US" sz="2400" dirty="0">
                <a:latin typeface="Calisto MT" panose="02040603050505030304" pitchFamily="18" charset="0"/>
              </a:rPr>
              <a:t> in the letter. See slide in this presentation.)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latin typeface="Calisto MT" panose="02040603050505030304" pitchFamily="18" charset="0"/>
              </a:rPr>
              <a:t>It will increase my phone call. </a:t>
            </a:r>
            <a: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  <a:t>False</a:t>
            </a:r>
            <a:r>
              <a:rPr lang="en-US" b="1" dirty="0">
                <a:latin typeface="Calisto MT" panose="02040603050505030304" pitchFamily="18" charset="0"/>
              </a:rPr>
              <a:t>.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2400" dirty="0">
                <a:latin typeface="Calisto MT" panose="02040603050505030304" pitchFamily="18" charset="0"/>
              </a:rPr>
              <a:t>It actually DECREASES phone calls. </a:t>
            </a:r>
            <a:r>
              <a:rPr lang="en-US" sz="2800" dirty="0">
                <a:latin typeface="Calisto MT" panose="02040603050505030304" pitchFamily="18" charset="0"/>
              </a:rPr>
              <a:t> </a:t>
            </a:r>
          </a:p>
          <a:p>
            <a:pPr marL="0" indent="-457200"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latin typeface="Calisto MT" panose="02040603050505030304" pitchFamily="18" charset="0"/>
              </a:rPr>
              <a:t>I will miss clinical findings. </a:t>
            </a:r>
            <a: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  <a:t>False.</a:t>
            </a:r>
            <a:b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</a:br>
            <a:r>
              <a:rPr lang="en-US" dirty="0">
                <a:latin typeface="Calisto MT" panose="02040603050505030304" pitchFamily="18" charset="0"/>
              </a:rPr>
              <a:t>	</a:t>
            </a:r>
            <a:r>
              <a:rPr lang="en-US" sz="2400" dirty="0">
                <a:latin typeface="Calisto MT" panose="02040603050505030304" pitchFamily="18" charset="0"/>
              </a:rPr>
              <a:t>The View Alerts are alive and well.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b="1" dirty="0">
                <a:latin typeface="Calisto MT" panose="02040603050505030304" pitchFamily="18" charset="0"/>
              </a:rPr>
              <a:t>The patient may see the test results before I do. </a:t>
            </a:r>
            <a:r>
              <a:rPr lang="en-US" b="1" dirty="0">
                <a:solidFill>
                  <a:srgbClr val="C00000"/>
                </a:solidFill>
                <a:latin typeface="Calisto MT" panose="02040603050505030304" pitchFamily="18" charset="0"/>
              </a:rPr>
              <a:t>False.</a:t>
            </a:r>
            <a:br>
              <a:rPr lang="en-US" b="1" dirty="0">
                <a:latin typeface="Calisto MT" panose="02040603050505030304" pitchFamily="18" charset="0"/>
              </a:rPr>
            </a:br>
            <a:r>
              <a:rPr lang="en-US" sz="2400" dirty="0">
                <a:latin typeface="Calisto MT" panose="02040603050505030304" pitchFamily="18" charset="0"/>
              </a:rPr>
              <a:t>The provider gets a View Alert as soon as a test is resulted.</a:t>
            </a:r>
          </a:p>
          <a:p>
            <a:pPr lvl="1">
              <a:spcBef>
                <a:spcPts val="600"/>
              </a:spcBef>
            </a:pPr>
            <a:r>
              <a:rPr lang="en-US" sz="2200" dirty="0">
                <a:latin typeface="Calisto MT" panose="02040603050505030304" pitchFamily="18" charset="0"/>
              </a:rPr>
              <a:t>It takes </a:t>
            </a:r>
            <a:r>
              <a:rPr lang="en-US" sz="2200" b="1" dirty="0">
                <a:latin typeface="Calisto MT" panose="02040603050505030304" pitchFamily="18" charset="0"/>
              </a:rPr>
              <a:t>7-10 days </a:t>
            </a:r>
            <a:r>
              <a:rPr lang="en-US" sz="2200" dirty="0">
                <a:latin typeface="Calisto MT" panose="02040603050505030304" pitchFamily="18" charset="0"/>
              </a:rPr>
              <a:t>for the letter to reach the patient so plenty of time for the provider to contact the patient before he/she gets the letter. </a:t>
            </a:r>
          </a:p>
          <a:p>
            <a:pPr lvl="1">
              <a:spcBef>
                <a:spcPts val="600"/>
              </a:spcBef>
            </a:pPr>
            <a:r>
              <a:rPr lang="en-US" sz="2200" b="1" dirty="0" err="1">
                <a:latin typeface="Calisto MT" panose="02040603050505030304" pitchFamily="18" charset="0"/>
              </a:rPr>
              <a:t>MyHealtheVet</a:t>
            </a:r>
            <a:r>
              <a:rPr lang="en-US" sz="2200" dirty="0">
                <a:latin typeface="Calisto MT" panose="02040603050505030304" pitchFamily="18" charset="0"/>
              </a:rPr>
              <a:t>: Test results are displayed after </a:t>
            </a:r>
            <a:r>
              <a:rPr lang="en-US" sz="2200" b="1" dirty="0">
                <a:latin typeface="Calisto MT" panose="02040603050505030304" pitchFamily="18" charset="0"/>
              </a:rPr>
              <a:t>3 days</a:t>
            </a:r>
            <a:r>
              <a:rPr lang="en-US" sz="2200" dirty="0">
                <a:latin typeface="Calisto MT" panose="02040603050505030304" pitchFamily="18" charset="0"/>
              </a:rPr>
              <a:t>, i.e., well before the patient will receive the letter.</a:t>
            </a:r>
          </a:p>
        </p:txBody>
      </p:sp>
    </p:spTree>
    <p:extLst>
      <p:ext uri="{BB962C8B-B14F-4D97-AF65-F5344CB8AC3E}">
        <p14:creationId xmlns:p14="http://schemas.microsoft.com/office/powerpoint/2010/main" val="58832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67733"/>
            <a:ext cx="11590866" cy="51298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Calisto MT" panose="02040603050505030304" pitchFamily="18" charset="0"/>
              </a:rPr>
              <a:t>Return on Investment (ROI)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867" y="662114"/>
            <a:ext cx="11590866" cy="6128153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Provider time savings: </a:t>
            </a:r>
            <a:r>
              <a:rPr lang="en-US" sz="3200" b="1" dirty="0">
                <a:latin typeface="Calisto MT" panose="02040603050505030304" pitchFamily="18" charset="0"/>
              </a:rPr>
              <a:t>Dollar value of 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about 4 hours per PC provider, per week</a:t>
            </a:r>
            <a:r>
              <a:rPr lang="en-US" sz="3200" b="1" dirty="0">
                <a:latin typeface="Calisto MT" panose="02040603050505030304" pitchFamily="18" charset="0"/>
              </a:rPr>
              <a:t> (i.e., 10% of the 40-hour week).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Avoid the OIG </a:t>
            </a:r>
            <a:r>
              <a:rPr lang="en-US" sz="3200" b="1" i="1" dirty="0">
                <a:solidFill>
                  <a:srgbClr val="2904C8"/>
                </a:solidFill>
                <a:latin typeface="Calisto MT" panose="02040603050505030304" pitchFamily="18" charset="0"/>
              </a:rPr>
              <a:t>ding</a:t>
            </a: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:</a:t>
            </a:r>
            <a:r>
              <a:rPr lang="en-US" sz="3200" b="1" dirty="0">
                <a:latin typeface="Calisto MT" panose="02040603050505030304" pitchFamily="18" charset="0"/>
              </a:rPr>
              <a:t> Near-100% compliance with VHA Policy.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Reduce volume of View Alerts:</a:t>
            </a:r>
            <a:r>
              <a:rPr lang="en-US" sz="3200" b="1" dirty="0">
                <a:latin typeface="Calisto MT" panose="02040603050505030304" pitchFamily="18" charset="0"/>
              </a:rPr>
              <a:t> Users can turn-off view alerts for normal labs and normal imaging.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Reduce interruptions to patient care:</a:t>
            </a:r>
            <a:r>
              <a:rPr lang="en-US" sz="3200" b="1" dirty="0">
                <a:latin typeface="Calisto MT" panose="02040603050505030304" pitchFamily="18" charset="0"/>
              </a:rPr>
              <a:t> Providers do not need to stop and manually create a letter (4-5 minutes each) when they process view alerts. They only focus on the clinical issues.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Improve provider satisfaction and retention:</a:t>
            </a:r>
            <a:r>
              <a:rPr lang="en-US" sz="3200" b="1" dirty="0">
                <a:latin typeface="Calisto MT" panose="02040603050505030304" pitchFamily="18" charset="0"/>
              </a:rPr>
              <a:t> </a:t>
            </a:r>
            <a:br>
              <a:rPr lang="en-US" sz="3200" b="1" dirty="0">
                <a:latin typeface="Calisto MT" panose="02040603050505030304" pitchFamily="18" charset="0"/>
              </a:rPr>
            </a:br>
            <a:r>
              <a:rPr lang="en-US" sz="3200" b="1" dirty="0">
                <a:latin typeface="Calisto MT" panose="02040603050505030304" pitchFamily="18" charset="0"/>
              </a:rPr>
              <a:t>Reduce burn-out by eliminating non-value-added scut work.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Patient safety:</a:t>
            </a:r>
            <a:r>
              <a:rPr lang="en-US" sz="3200" b="1" dirty="0">
                <a:latin typeface="Calisto MT" panose="02040603050505030304" pitchFamily="18" charset="0"/>
              </a:rPr>
              <a:t> “Failed to follow-up findings” on the provider’s end are caught by the patient. </a:t>
            </a:r>
            <a:r>
              <a:rPr lang="en-US" sz="3200" b="1" i="1" dirty="0">
                <a:solidFill>
                  <a:srgbClr val="7030A0"/>
                </a:solidFill>
                <a:latin typeface="Calisto MT" panose="02040603050505030304" pitchFamily="18" charset="0"/>
              </a:rPr>
              <a:t>Better to hear from the patient in 2 weeks than to hear from his lawyer in 2 years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3422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300" y="816277"/>
            <a:ext cx="9826325" cy="66945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Calisto MT" panose="02040603050505030304" pitchFamily="18" charset="0"/>
              </a:rPr>
              <a:t>General rule about Compliance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300" y="1720448"/>
            <a:ext cx="9826325" cy="376486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50-60% compliance: </a:t>
            </a:r>
            <a:b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</a:b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		Ask and remind people.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70-75% compliance: </a:t>
            </a:r>
            <a:b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</a:b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		Reminders PLUS carrots and sticks.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  <a:latin typeface="Calisto MT" panose="02040603050505030304" pitchFamily="18" charset="0"/>
              </a:rPr>
              <a:t>90-95% compliance: Automate!</a:t>
            </a:r>
            <a:br>
              <a:rPr lang="en-US" sz="3600" b="1" dirty="0">
                <a:solidFill>
                  <a:srgbClr val="7030A0"/>
                </a:solidFill>
                <a:latin typeface="Calisto MT" panose="02040603050505030304" pitchFamily="18" charset="0"/>
              </a:rPr>
            </a:br>
            <a:r>
              <a:rPr lang="en-US" sz="3600" b="1" dirty="0">
                <a:solidFill>
                  <a:srgbClr val="7030A0"/>
                </a:solidFill>
                <a:latin typeface="Calisto MT" panose="02040603050505030304" pitchFamily="18" charset="0"/>
              </a:rPr>
              <a:t>		</a:t>
            </a:r>
            <a:r>
              <a:rPr lang="en-US" sz="3600" b="1" dirty="0">
                <a:solidFill>
                  <a:srgbClr val="2904C8"/>
                </a:solidFill>
                <a:latin typeface="Calisto MT" panose="02040603050505030304" pitchFamily="18" charset="0"/>
              </a:rPr>
              <a:t>Remove the human from the process.</a:t>
            </a:r>
          </a:p>
        </p:txBody>
      </p:sp>
    </p:spTree>
    <p:extLst>
      <p:ext uri="{BB962C8B-B14F-4D97-AF65-F5344CB8AC3E}">
        <p14:creationId xmlns:p14="http://schemas.microsoft.com/office/powerpoint/2010/main" val="1969930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33" y="1036408"/>
            <a:ext cx="8500534" cy="316305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latin typeface="Calisto MT" panose="02040603050505030304" pitchFamily="18" charset="0"/>
              </a:rPr>
              <a:t>Technical, Configuration and </a:t>
            </a:r>
            <a:br>
              <a:rPr lang="en-US" sz="3600" b="1" dirty="0">
                <a:latin typeface="Calisto MT" panose="02040603050505030304" pitchFamily="18" charset="0"/>
              </a:rPr>
            </a:br>
            <a:r>
              <a:rPr lang="en-US" sz="3600" b="1" dirty="0">
                <a:latin typeface="Calisto MT" panose="02040603050505030304" pitchFamily="18" charset="0"/>
              </a:rPr>
              <a:t>Misc. Information</a:t>
            </a:r>
            <a:br>
              <a:rPr lang="en-US" sz="3600" b="1" dirty="0">
                <a:latin typeface="Calisto MT" panose="02040603050505030304" pitchFamily="18" charset="0"/>
              </a:rPr>
            </a:br>
            <a:r>
              <a:rPr lang="en-US" sz="3600" b="1" dirty="0">
                <a:latin typeface="Calisto MT" panose="02040603050505030304" pitchFamily="18" charset="0"/>
              </a:rPr>
              <a:t>on the next few slides.</a:t>
            </a:r>
          </a:p>
        </p:txBody>
      </p:sp>
    </p:spTree>
    <p:extLst>
      <p:ext uri="{BB962C8B-B14F-4D97-AF65-F5344CB8AC3E}">
        <p14:creationId xmlns:p14="http://schemas.microsoft.com/office/powerpoint/2010/main" val="2621535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2D6B9C2-BD81-4D10-A181-A9EE95095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21287"/>
            <a:ext cx="11558016" cy="114024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Calisto MT" panose="02040603050505030304" pitchFamily="18" charset="0"/>
              </a:rPr>
              <a:t>Print letters in the Mail Room/Remote Printer</a:t>
            </a:r>
            <a:br>
              <a:rPr lang="en-US" sz="4000" dirty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sz="4000" dirty="0">
                <a:solidFill>
                  <a:srgbClr val="002060"/>
                </a:solidFill>
                <a:latin typeface="Calisto MT" panose="02040603050505030304" pitchFamily="18" charset="0"/>
              </a:rPr>
              <a:t>(VistA Configuration)</a:t>
            </a:r>
            <a:endParaRPr lang="en-US" sz="3600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66F70D-0676-4C3B-9C95-2FD50E6E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59" y="1364387"/>
            <a:ext cx="11558016" cy="518159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>
                <a:latin typeface="Calisto MT" panose="02040603050505030304" pitchFamily="18" charset="0"/>
              </a:rPr>
              <a:t>The Test Results application saves the auto-created letter in CPRS/VistA under the specified progress note title and signs it.</a:t>
            </a:r>
          </a:p>
          <a:p>
            <a:r>
              <a:rPr lang="en-US" sz="3200" dirty="0">
                <a:latin typeface="Calisto MT" panose="02040603050505030304" pitchFamily="18" charset="0"/>
              </a:rPr>
              <a:t>When a progress note with the specific progress note title (e.g., “Test Result Notification Letter”) is created and signed, the VistA system can print the progress note on the specified printer.</a:t>
            </a:r>
          </a:p>
          <a:p>
            <a:r>
              <a:rPr lang="en-US" sz="3200" dirty="0">
                <a:latin typeface="Calisto MT" panose="02040603050505030304" pitchFamily="18" charset="0"/>
              </a:rPr>
              <a:t>The VistA system can be easily configured to print test results letters to any printer on the network.</a:t>
            </a:r>
          </a:p>
          <a:p>
            <a:r>
              <a:rPr lang="en-US" sz="3200" dirty="0">
                <a:latin typeface="Calisto MT" panose="02040603050505030304" pitchFamily="18" charset="0"/>
              </a:rPr>
              <a:t>VAMCs can use this feature to </a:t>
            </a:r>
            <a:r>
              <a:rPr lang="en-US" sz="3200" b="1" i="1" dirty="0">
                <a:latin typeface="Calisto MT" panose="02040603050505030304" pitchFamily="18" charset="0"/>
              </a:rPr>
              <a:t>print letters directly in the mail room</a:t>
            </a:r>
            <a:r>
              <a:rPr lang="en-US" sz="3200" dirty="0">
                <a:latin typeface="Calisto MT" panose="02040603050505030304" pitchFamily="18" charset="0"/>
              </a:rPr>
              <a:t>, thus </a:t>
            </a:r>
            <a:r>
              <a:rPr lang="en-US" sz="3200" b="1" dirty="0">
                <a:solidFill>
                  <a:srgbClr val="002060"/>
                </a:solidFill>
                <a:latin typeface="Calisto MT" panose="02040603050505030304" pitchFamily="18" charset="0"/>
              </a:rPr>
              <a:t>further reducing the clerical burden on the clinical staff</a:t>
            </a:r>
            <a:r>
              <a:rPr lang="en-US" sz="3200" dirty="0">
                <a:latin typeface="Calisto MT" panose="02040603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961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9" y="147411"/>
            <a:ext cx="11281892" cy="66945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Calisto MT" panose="02040603050505030304" pitchFamily="18" charset="0"/>
              </a:rPr>
              <a:t>Proposed guidance on the next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2" y="997060"/>
            <a:ext cx="9711267" cy="413374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en-US" sz="3200" dirty="0">
                <a:latin typeface="Calisto MT" panose="02040603050505030304" pitchFamily="18" charset="0"/>
              </a:rPr>
              <a:t>The next slide shows a way to </a:t>
            </a:r>
            <a:br>
              <a:rPr lang="en-US" sz="3200" dirty="0">
                <a:latin typeface="Calisto MT" panose="02040603050505030304" pitchFamily="18" charset="0"/>
              </a:rPr>
            </a:br>
            <a:r>
              <a:rPr lang="en-US" sz="3200" dirty="0">
                <a:latin typeface="Calisto MT" panose="02040603050505030304" pitchFamily="18" charset="0"/>
              </a:rPr>
              <a:t>spread-out the work on different weekdays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Next slide is just for illustration. </a:t>
            </a:r>
          </a:p>
          <a:p>
            <a:pPr lvl="1"/>
            <a:r>
              <a:rPr lang="en-US" sz="3200" dirty="0">
                <a:solidFill>
                  <a:srgbClr val="002060"/>
                </a:solidFill>
                <a:latin typeface="Calisto MT" panose="02040603050505030304" pitchFamily="18" charset="0"/>
              </a:rPr>
              <a:t>The application does not limit how the VAMC chooses to schedule letter printing.</a:t>
            </a:r>
          </a:p>
          <a:p>
            <a:pPr lvl="1"/>
            <a:r>
              <a:rPr lang="en-US" sz="3200" dirty="0">
                <a:solidFill>
                  <a:srgbClr val="002060"/>
                </a:solidFill>
                <a:latin typeface="Calisto MT" panose="02040603050505030304" pitchFamily="18" charset="0"/>
              </a:rPr>
              <a:t>Application is designed to be very flexible to meet various needs.</a:t>
            </a:r>
          </a:p>
          <a:p>
            <a:pPr lvl="1"/>
            <a:endParaRPr lang="en-US" sz="3200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958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61304189-0698-45D3-9AA4-F54BF1CCB40A}"/>
              </a:ext>
            </a:extLst>
          </p:cNvPr>
          <p:cNvGrpSpPr/>
          <p:nvPr/>
        </p:nvGrpSpPr>
        <p:grpSpPr>
          <a:xfrm>
            <a:off x="1632790" y="27772"/>
            <a:ext cx="10572941" cy="6830755"/>
            <a:chOff x="1632790" y="27772"/>
            <a:chExt cx="10572941" cy="683075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F369FDB-BAAF-4F10-BD5F-863A9BF64B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32790" y="27772"/>
              <a:ext cx="10572941" cy="6830755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22A32F2-AD07-41E7-B834-D2BAFDB17E10}"/>
                </a:ext>
              </a:extLst>
            </p:cNvPr>
            <p:cNvSpPr/>
            <p:nvPr/>
          </p:nvSpPr>
          <p:spPr>
            <a:xfrm>
              <a:off x="4933344" y="1708974"/>
              <a:ext cx="7219406" cy="949234"/>
            </a:xfrm>
            <a:prstGeom prst="rect">
              <a:avLst/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E663A12-976C-43CD-8FF1-A43A30306B33}"/>
                </a:ext>
              </a:extLst>
            </p:cNvPr>
            <p:cNvSpPr/>
            <p:nvPr/>
          </p:nvSpPr>
          <p:spPr>
            <a:xfrm>
              <a:off x="1967134" y="2596152"/>
              <a:ext cx="2925410" cy="949234"/>
            </a:xfrm>
            <a:prstGeom prst="rect">
              <a:avLst/>
            </a:prstGeom>
            <a:solidFill>
              <a:schemeClr val="accent1"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3F141F6-EDA1-409A-8BE8-1CC1B99E81DB}"/>
                </a:ext>
              </a:extLst>
            </p:cNvPr>
            <p:cNvSpPr/>
            <p:nvPr/>
          </p:nvSpPr>
          <p:spPr>
            <a:xfrm>
              <a:off x="7828667" y="3497354"/>
              <a:ext cx="4377064" cy="94923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F20D73B-6479-4EF7-A8BC-22FDA127A6AE}"/>
                </a:ext>
              </a:extLst>
            </p:cNvPr>
            <p:cNvSpPr/>
            <p:nvPr/>
          </p:nvSpPr>
          <p:spPr>
            <a:xfrm>
              <a:off x="2008668" y="4485815"/>
              <a:ext cx="5767753" cy="949234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CB5CBB-CF8F-4FB1-B318-E82200AFD866}"/>
                </a:ext>
              </a:extLst>
            </p:cNvPr>
            <p:cNvSpPr/>
            <p:nvPr/>
          </p:nvSpPr>
          <p:spPr>
            <a:xfrm>
              <a:off x="7776422" y="4485815"/>
              <a:ext cx="1505914" cy="949234"/>
            </a:xfrm>
            <a:prstGeom prst="rect">
              <a:avLst/>
            </a:prstGeom>
            <a:solidFill>
              <a:schemeClr val="accent4">
                <a:lumMod val="60000"/>
                <a:lumOff val="40000"/>
                <a:alpha val="3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F8D2DB6-5DCD-4F78-9E8F-D9D1F89E6CE7}"/>
                </a:ext>
              </a:extLst>
            </p:cNvPr>
            <p:cNvSpPr txBox="1"/>
            <p:nvPr/>
          </p:nvSpPr>
          <p:spPr>
            <a:xfrm>
              <a:off x="7190292" y="4254982"/>
              <a:ext cx="2826907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Print every Thursday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121E21-64D4-4AE8-BBAB-A093958E7B48}"/>
                </a:ext>
              </a:extLst>
            </p:cNvPr>
            <p:cNvSpPr txBox="1"/>
            <p:nvPr/>
          </p:nvSpPr>
          <p:spPr>
            <a:xfrm>
              <a:off x="5757703" y="1380253"/>
              <a:ext cx="5971001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7030A0"/>
                  </a:solidFill>
                </a:rPr>
                <a:t>User #1: Print for 7 days, Tue to Monday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B767FD0-854C-416D-A7C9-012C2FA83426}"/>
                </a:ext>
              </a:extLst>
            </p:cNvPr>
            <p:cNvSpPr txBox="1"/>
            <p:nvPr/>
          </p:nvSpPr>
          <p:spPr>
            <a:xfrm>
              <a:off x="7190292" y="3278721"/>
              <a:ext cx="4886823" cy="461665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7030A0"/>
                  </a:solidFill>
                </a:rPr>
                <a:t>User #2: Print for Thursday to Wed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0986FD1-FD76-483C-A153-13BED812A4DD}"/>
                </a:ext>
              </a:extLst>
            </p:cNvPr>
            <p:cNvSpPr txBox="1"/>
            <p:nvPr/>
          </p:nvSpPr>
          <p:spPr>
            <a:xfrm>
              <a:off x="4448759" y="2400376"/>
              <a:ext cx="2679207" cy="4616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C00000"/>
                  </a:solidFill>
                </a:rPr>
                <a:t>Print every Tuesday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FB84F2E-D472-46D5-A832-3482674C23B1}"/>
                </a:ext>
              </a:extLst>
            </p:cNvPr>
            <p:cNvSpPr/>
            <p:nvPr/>
          </p:nvSpPr>
          <p:spPr>
            <a:xfrm>
              <a:off x="2041153" y="5665882"/>
              <a:ext cx="10144817" cy="111727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Tip</a:t>
              </a:r>
              <a:r>
                <a:rPr lang="en-US" sz="2800" b="1" dirty="0">
                  <a:solidFill>
                    <a:srgbClr val="002060"/>
                  </a:solidFill>
                </a:rPr>
                <a:t>: Setup a RECURRING Outlook calendar appointment </a:t>
              </a:r>
              <a:br>
                <a:rPr lang="en-US" sz="2800" b="1" dirty="0">
                  <a:solidFill>
                    <a:srgbClr val="002060"/>
                  </a:solidFill>
                </a:rPr>
              </a:br>
              <a:r>
                <a:rPr lang="en-US" sz="2800" b="1" dirty="0">
                  <a:solidFill>
                    <a:srgbClr val="002060"/>
                  </a:solidFill>
                </a:rPr>
                <a:t>for yourself/team.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EEBD358-FF17-4356-8A0C-10E3F16AA6D3}"/>
              </a:ext>
            </a:extLst>
          </p:cNvPr>
          <p:cNvSpPr txBox="1"/>
          <p:nvPr/>
        </p:nvSpPr>
        <p:spPr>
          <a:xfrm>
            <a:off x="1" y="170688"/>
            <a:ext cx="2065924" cy="66124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Each PACT picks his/her week-day</a:t>
            </a:r>
            <a:r>
              <a:rPr lang="en-US" sz="2800" dirty="0"/>
              <a:t>. User </a:t>
            </a:r>
            <a:r>
              <a:rPr lang="en-US" sz="2800" b="1" dirty="0"/>
              <a:t>prints test results on the SAME weekday </a:t>
            </a:r>
            <a:r>
              <a:rPr lang="en-US" sz="2800" dirty="0"/>
              <a:t>for the previous 7 days. This ensures that  ALL test results are taken care of.</a:t>
            </a:r>
          </a:p>
        </p:txBody>
      </p:sp>
    </p:spTree>
    <p:extLst>
      <p:ext uri="{BB962C8B-B14F-4D97-AF65-F5344CB8AC3E}">
        <p14:creationId xmlns:p14="http://schemas.microsoft.com/office/powerpoint/2010/main" val="423376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286"/>
            <a:ext cx="10515600" cy="10282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600" dirty="0">
                <a:latin typeface="Calisto MT" panose="02040603050505030304" pitchFamily="18" charset="0"/>
              </a:rPr>
              <a:t>What to expect for ~1000 patient panel</a:t>
            </a:r>
            <a:br>
              <a:rPr lang="en-US" sz="3600" dirty="0">
                <a:latin typeface="Calisto MT" panose="02040603050505030304" pitchFamily="18" charset="0"/>
              </a:rPr>
            </a:br>
            <a:r>
              <a:rPr lang="en-US" sz="4000" dirty="0">
                <a:solidFill>
                  <a:srgbClr val="7030A0"/>
                </a:solidFill>
                <a:latin typeface="Calisto MT" panose="02040603050505030304" pitchFamily="18" charset="0"/>
              </a:rPr>
              <a:t>Sample report</a:t>
            </a:r>
            <a:endParaRPr lang="en-US" sz="3600" dirty="0">
              <a:solidFill>
                <a:srgbClr val="7030A0"/>
              </a:solidFill>
              <a:latin typeface="Calisto MT" panose="0204060305050503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5A9370-5340-4F69-9182-A14D35E7C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544"/>
            <a:ext cx="10515600" cy="503529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/>
              <a:t>Report's Date range:  StartDate: 5/7/2019    End Date: 5/13/2019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Num of </a:t>
            </a:r>
            <a:r>
              <a:rPr lang="en-US" b="1" dirty="0">
                <a:solidFill>
                  <a:srgbClr val="C00000"/>
                </a:solidFill>
              </a:rPr>
              <a:t>days in Range: 7</a:t>
            </a:r>
          </a:p>
          <a:p>
            <a:pPr marL="0" indent="0">
              <a:spcBef>
                <a:spcPts val="600"/>
              </a:spcBef>
              <a:buNone/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Team(s): XYZ PACT GREEN [972] (Index=156399)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Total num of patients: </a:t>
            </a:r>
            <a:r>
              <a:rPr lang="en-US" sz="3600" b="1" dirty="0">
                <a:solidFill>
                  <a:srgbClr val="C00000"/>
                </a:solidFill>
              </a:rPr>
              <a:t>972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>
                <a:solidFill>
                  <a:srgbClr val="002060"/>
                </a:solidFill>
              </a:rPr>
              <a:t>Num of letters printed: 63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Job Start Date/Time: 5/14/2019 11:07:44 AM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/>
              <a:t>Job End Date/Time:   5/14/2019 11:31:42 AM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Print Job Total Time: 0 hours, </a:t>
            </a:r>
            <a:r>
              <a:rPr lang="en-US" sz="3600" b="1" dirty="0">
                <a:solidFill>
                  <a:srgbClr val="C00000"/>
                </a:solidFill>
              </a:rPr>
              <a:t>23 min., 57 Sec.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2F4EC3-88C6-47E1-B2A1-21CD0DFE21CC}"/>
              </a:ext>
            </a:extLst>
          </p:cNvPr>
          <p:cNvSpPr txBox="1"/>
          <p:nvPr/>
        </p:nvSpPr>
        <p:spPr>
          <a:xfrm>
            <a:off x="0" y="5848522"/>
            <a:ext cx="121920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This time is for the “Print Job” to complete, not the user. </a:t>
            </a:r>
            <a:br>
              <a:rPr lang="en-US" dirty="0"/>
            </a:br>
            <a:r>
              <a:rPr lang="en-US" dirty="0"/>
              <a:t>After starting the process (one-two minutes), the user can lock the computer, do other things, or go home at end of the day.</a:t>
            </a:r>
          </a:p>
        </p:txBody>
      </p:sp>
    </p:spTree>
    <p:extLst>
      <p:ext uri="{BB962C8B-B14F-4D97-AF65-F5344CB8AC3E}">
        <p14:creationId xmlns:p14="http://schemas.microsoft.com/office/powerpoint/2010/main" val="351482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9" y="147411"/>
            <a:ext cx="11281892" cy="66945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Calisto MT" panose="02040603050505030304" pitchFamily="18" charset="0"/>
              </a:rPr>
              <a:t>This presentation is designed to Explain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932" y="997060"/>
            <a:ext cx="9711267" cy="362573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VHA’s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Test Result Communication policy 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and current state of compliance.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The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nature and benefits 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of the </a:t>
            </a:r>
            <a:b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</a:b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“Test Results Notification” software module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Address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providers’ concerns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Outline potential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usage in PACT settings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5F68A0C-251E-4912-BFFE-F1B51C0F0332}"/>
              </a:ext>
            </a:extLst>
          </p:cNvPr>
          <p:cNvSpPr txBox="1">
            <a:spLocks/>
          </p:cNvSpPr>
          <p:nvPr/>
        </p:nvSpPr>
        <p:spPr>
          <a:xfrm>
            <a:off x="476519" y="4715933"/>
            <a:ext cx="11281892" cy="1994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Calisto MT" panose="02040603050505030304" pitchFamily="18" charset="0"/>
              </a:rPr>
              <a:t>More Info: </a:t>
            </a:r>
            <a:r>
              <a:rPr lang="en-US" sz="3600" dirty="0">
                <a:hlinkClick r:id="rId2"/>
              </a:rPr>
              <a:t>SupraVISTA </a:t>
            </a:r>
            <a:r>
              <a:rPr lang="en-US" sz="3600" dirty="0" err="1">
                <a:hlinkClick r:id="rId2"/>
              </a:rPr>
              <a:t>TestResults</a:t>
            </a:r>
            <a:r>
              <a:rPr lang="en-US" sz="3600" dirty="0">
                <a:hlinkClick r:id="rId2"/>
              </a:rPr>
              <a:t> | SupraVISTA</a:t>
            </a:r>
            <a:endParaRPr lang="en-US" sz="3600" b="1" dirty="0">
              <a:latin typeface="Calisto MT" panose="02040603050505030304" pitchFamily="18" charset="0"/>
            </a:endParaRPr>
          </a:p>
          <a:p>
            <a:r>
              <a:rPr lang="en-US" sz="3600" b="1" dirty="0">
                <a:latin typeface="Calisto MT" panose="02040603050505030304" pitchFamily="18" charset="0"/>
              </a:rPr>
              <a:t>This is a Commercial, Off The Shelf (COTS) software.</a:t>
            </a:r>
          </a:p>
          <a:p>
            <a:r>
              <a:rPr lang="en-US" sz="3600" b="1" dirty="0">
                <a:latin typeface="Calisto MT" panose="02040603050505030304" pitchFamily="18" charset="0"/>
              </a:rPr>
              <a:t>A software license is required for each VAMC/VISN.</a:t>
            </a:r>
          </a:p>
        </p:txBody>
      </p:sp>
    </p:spTree>
    <p:extLst>
      <p:ext uri="{BB962C8B-B14F-4D97-AF65-F5344CB8AC3E}">
        <p14:creationId xmlns:p14="http://schemas.microsoft.com/office/powerpoint/2010/main" val="1724205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577" y="121287"/>
            <a:ext cx="11732653" cy="5729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02060"/>
                </a:solidFill>
                <a:latin typeface="Calisto MT" panose="02040603050505030304" pitchFamily="18" charset="0"/>
              </a:rPr>
              <a:t>Configurable Options: Turn On/Off in VAMC Config</a:t>
            </a:r>
            <a:endParaRPr lang="en-US" sz="3600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77" y="787400"/>
            <a:ext cx="11732653" cy="6070599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Automatically generate, save in VistA and sign the test result progress notes.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Print the paper copy on the local or remote printer.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0"/>
              </a:rPr>
              <a:t>Exclude/hide certain tests results </a:t>
            </a:r>
            <a:r>
              <a:rPr lang="en-US" sz="3200" dirty="0">
                <a:latin typeface="Calisto MT" panose="02040603050505030304" pitchFamily="18" charset="0"/>
              </a:rPr>
              <a:t>that should not be reported by mail (HIV, Sickle cell, etc.).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0"/>
              </a:rPr>
              <a:t>The deceased patients are always excluded</a:t>
            </a:r>
            <a:r>
              <a:rPr lang="en-US" sz="3200" dirty="0">
                <a:solidFill>
                  <a:srgbClr val="C00000"/>
                </a:solidFill>
                <a:latin typeface="Calisto MT" panose="02040603050505030304" pitchFamily="18" charset="0"/>
              </a:rPr>
              <a:t>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Exclude inpatients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Customizable, reassuring text in header/footer of each clinical section (e.g., labs, imaging)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Do not print letter if certain tests are the ONLY ones to report, e.g., POC Glucose, PT, INR.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And </a:t>
            </a: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0"/>
              </a:rPr>
              <a:t>many more options </a:t>
            </a:r>
            <a:r>
              <a:rPr lang="en-US" sz="3200" dirty="0">
                <a:latin typeface="Calisto MT" panose="02040603050505030304" pitchFamily="18" charset="0"/>
              </a:rPr>
              <a:t>which give the VAMC full control</a:t>
            </a:r>
          </a:p>
          <a:p>
            <a:pPr marL="0" indent="0" algn="ctr">
              <a:buNone/>
            </a:pPr>
            <a:r>
              <a:rPr lang="en-US" sz="3200" dirty="0">
                <a:latin typeface="Calisto MT" panose="02040603050505030304" pitchFamily="18" charset="0"/>
              </a:rPr>
              <a:t>More Details: </a:t>
            </a:r>
            <a:r>
              <a:rPr lang="en-US" sz="3200" dirty="0">
                <a:hlinkClick r:id="rId2"/>
              </a:rPr>
              <a:t>SupraVISTA </a:t>
            </a:r>
            <a:r>
              <a:rPr lang="en-US" sz="3200" dirty="0" err="1">
                <a:hlinkClick r:id="rId2"/>
              </a:rPr>
              <a:t>TestResults</a:t>
            </a:r>
            <a:r>
              <a:rPr lang="en-US" sz="3200" dirty="0">
                <a:hlinkClick r:id="rId2"/>
              </a:rPr>
              <a:t> | SupraVISTA</a:t>
            </a:r>
            <a:endParaRPr lang="en-US" sz="3200" dirty="0">
              <a:solidFill>
                <a:srgbClr val="C00000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8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2E8581-EC3C-42D2-B806-691F39AC5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1" y="178066"/>
            <a:ext cx="11497732" cy="66860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latin typeface="Calisto MT" panose="02040603050505030304" pitchFamily="18" charset="0"/>
              </a:rPr>
              <a:t>VHA Test Results Communication Policy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A3D1D1-C56F-4EAF-9F70-DB724F16E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1" y="1031382"/>
            <a:ext cx="11497732" cy="5284752"/>
          </a:xfrm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pPr marL="365760" indent="-457200"/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ALL</a:t>
            </a:r>
            <a: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  <a:t> test results are communicated to the patient 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by the Ordering Provider </a:t>
            </a:r>
            <a: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  <a:t>within the specified time-frame. </a:t>
            </a:r>
            <a:b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  <a:t>(VA Directive 1088  &amp; VAMC’s local policy.)</a:t>
            </a: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3200" b="1" dirty="0">
                <a:latin typeface="Calisto MT" panose="02040603050505030304" pitchFamily="18" charset="0"/>
              </a:rPr>
              <a:t>The </a:t>
            </a:r>
            <a:r>
              <a:rPr lang="en-US" sz="3200" b="1" dirty="0">
                <a:solidFill>
                  <a:srgbClr val="002060"/>
                </a:solidFill>
                <a:latin typeface="Calisto MT" panose="02040603050505030304" pitchFamily="18" charset="0"/>
              </a:rPr>
              <a:t>“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Actionable</a:t>
            </a:r>
            <a:r>
              <a:rPr lang="en-US" sz="3200" b="1" dirty="0">
                <a:solidFill>
                  <a:srgbClr val="002060"/>
                </a:solidFill>
                <a:latin typeface="Calisto MT" panose="02040603050505030304" pitchFamily="18" charset="0"/>
              </a:rPr>
              <a:t>”</a:t>
            </a:r>
            <a:r>
              <a:rPr lang="en-US" sz="3200" b="1" dirty="0">
                <a:latin typeface="Calisto MT" panose="0204060305050503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  <a:t>test results must be communicated to the patient 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within 7 days </a:t>
            </a:r>
            <a:r>
              <a:rPr lang="en-US" sz="3200" b="1" dirty="0">
                <a:latin typeface="Calisto MT" panose="02040603050505030304" pitchFamily="18" charset="0"/>
              </a:rPr>
              <a:t>of when result become available.</a:t>
            </a:r>
          </a:p>
          <a:p>
            <a:pPr marL="914400" lvl="1" indent="-457200">
              <a:spcBef>
                <a:spcPts val="1800"/>
              </a:spcBef>
              <a:buFont typeface="+mj-lt"/>
              <a:buAutoNum type="arabicPeriod"/>
            </a:pP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Normal or “Non-actionable” </a:t>
            </a:r>
            <a:r>
              <a:rPr lang="en-US" sz="3200" b="1" dirty="0">
                <a:solidFill>
                  <a:schemeClr val="tx1"/>
                </a:solidFill>
                <a:latin typeface="Calisto MT" panose="02040603050505030304" pitchFamily="18" charset="0"/>
              </a:rPr>
              <a:t>tests results must be communicated</a:t>
            </a:r>
            <a:r>
              <a:rPr lang="en-US" sz="3200" b="1" dirty="0">
                <a:latin typeface="Calisto MT" panose="02040603050505030304" pitchFamily="18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Calisto MT" panose="02040603050505030304" pitchFamily="18" charset="0"/>
              </a:rPr>
              <a:t>within 14 days </a:t>
            </a:r>
            <a:r>
              <a:rPr lang="en-US" sz="3200" b="1" dirty="0">
                <a:latin typeface="Calisto MT" panose="02040603050505030304" pitchFamily="18" charset="0"/>
              </a:rPr>
              <a:t>of when result available.</a:t>
            </a:r>
          </a:p>
          <a:p>
            <a:pPr marL="274320" lvl="1" indent="0">
              <a:spcBef>
                <a:spcPts val="1800"/>
              </a:spcBef>
              <a:buNone/>
            </a:pPr>
            <a:r>
              <a:rPr lang="en-US" b="1" dirty="0">
                <a:latin typeface="Calisto MT" panose="02040603050505030304" pitchFamily="18" charset="0"/>
              </a:rPr>
              <a:t>Note: </a:t>
            </a:r>
            <a:r>
              <a:rPr lang="en-US" b="1" dirty="0">
                <a:solidFill>
                  <a:srgbClr val="0000FF"/>
                </a:solidFill>
                <a:latin typeface="Calisto MT" panose="02040603050505030304" pitchFamily="18" charset="0"/>
              </a:rPr>
              <a:t>Face-to-face, phone and letter are acceptable </a:t>
            </a:r>
            <a:r>
              <a:rPr lang="en-US" b="1" dirty="0">
                <a:latin typeface="Calisto MT" panose="02040603050505030304" pitchFamily="18" charset="0"/>
              </a:rPr>
              <a:t>means for communication.</a:t>
            </a:r>
            <a:br>
              <a:rPr lang="en-US" b="1" dirty="0">
                <a:latin typeface="Calisto MT" panose="02040603050505030304" pitchFamily="18" charset="0"/>
              </a:rPr>
            </a:br>
            <a:r>
              <a:rPr lang="en-US" b="1" dirty="0">
                <a:latin typeface="Calisto MT" panose="02040603050505030304" pitchFamily="18" charset="0"/>
              </a:rPr>
              <a:t>	  There should be “evidence” of such communication in the medical record.</a:t>
            </a:r>
          </a:p>
        </p:txBody>
      </p:sp>
    </p:spTree>
    <p:extLst>
      <p:ext uri="{BB962C8B-B14F-4D97-AF65-F5344CB8AC3E}">
        <p14:creationId xmlns:p14="http://schemas.microsoft.com/office/powerpoint/2010/main" val="205778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D1915-E621-4B17-BF76-F9FCFE64F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462" y="1097529"/>
            <a:ext cx="11465805" cy="1213871"/>
          </a:xfrm>
          <a:solidFill>
            <a:schemeClr val="accent5">
              <a:lumMod val="20000"/>
              <a:lumOff val="80000"/>
            </a:schemeClr>
          </a:solidFill>
        </p:spPr>
        <p:txBody>
          <a:bodyPr anchor="ctr">
            <a:normAutofit/>
          </a:bodyPr>
          <a:lstStyle/>
          <a:p>
            <a:pPr algn="l"/>
            <a:r>
              <a:rPr lang="en-US" sz="4000" b="1" dirty="0">
                <a:solidFill>
                  <a:srgbClr val="0000FF"/>
                </a:solidFill>
                <a:latin typeface="Calisto MT" panose="02040603050505030304" pitchFamily="18" charset="0"/>
              </a:rPr>
              <a:t>How much time </a:t>
            </a:r>
            <a:r>
              <a:rPr lang="en-US" sz="4000" b="1" dirty="0">
                <a:latin typeface="Calisto MT" panose="02040603050505030304" pitchFamily="18" charset="0"/>
              </a:rPr>
              <a:t>does each provider spend on writing Test Result Letters per week?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3FB18-5900-4CE0-AF30-60D35D95E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462" y="2439699"/>
            <a:ext cx="11465805" cy="131950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l"/>
            <a:r>
              <a:rPr lang="en-US" sz="4000" b="1" dirty="0">
                <a:solidFill>
                  <a:srgbClr val="0000FF"/>
                </a:solidFill>
                <a:latin typeface="Calisto MT" panose="02040603050505030304" pitchFamily="18" charset="0"/>
              </a:rPr>
              <a:t>Compliance</a:t>
            </a:r>
            <a:r>
              <a:rPr lang="en-US" sz="4000" dirty="0">
                <a:latin typeface="Calisto MT" panose="02040603050505030304" pitchFamily="18" charset="0"/>
              </a:rPr>
              <a:t>: What percentage of Test result letters do we actually write, versus the “should have” number?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0E632CA-AB3D-4629-A49A-1A18D650F387}"/>
              </a:ext>
            </a:extLst>
          </p:cNvPr>
          <p:cNvSpPr txBox="1">
            <a:spLocks/>
          </p:cNvSpPr>
          <p:nvPr/>
        </p:nvSpPr>
        <p:spPr>
          <a:xfrm>
            <a:off x="363098" y="3887500"/>
            <a:ext cx="11465803" cy="18298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800" dirty="0">
                <a:latin typeface="Calisto MT" panose="02040603050505030304" pitchFamily="18" charset="0"/>
              </a:rPr>
              <a:t>What is the </a:t>
            </a:r>
            <a:r>
              <a:rPr lang="en-US" sz="4800" dirty="0">
                <a:solidFill>
                  <a:srgbClr val="0000FF"/>
                </a:solidFill>
                <a:latin typeface="Calisto MT" panose="02040603050505030304" pitchFamily="18" charset="0"/>
              </a:rPr>
              <a:t>“COST” of non-compliance</a:t>
            </a:r>
            <a:r>
              <a:rPr lang="en-US" sz="4800" dirty="0">
                <a:latin typeface="Calisto MT" panose="02040603050505030304" pitchFamily="18" charset="0"/>
              </a:rPr>
              <a:t> to the VAMC and providers if we fail OIG inspection?</a:t>
            </a:r>
          </a:p>
          <a:p>
            <a:r>
              <a:rPr lang="en-US" sz="3900" dirty="0">
                <a:latin typeface="Calisto MT" panose="02040603050505030304" pitchFamily="18" charset="0"/>
              </a:rPr>
              <a:t>(Hint: Gazillion chart reviews for months.)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04BA2C2-6249-4A01-9557-1532C7F334D2}"/>
              </a:ext>
            </a:extLst>
          </p:cNvPr>
          <p:cNvSpPr txBox="1">
            <a:spLocks/>
          </p:cNvSpPr>
          <p:nvPr/>
        </p:nvSpPr>
        <p:spPr>
          <a:xfrm>
            <a:off x="404463" y="147411"/>
            <a:ext cx="11465804" cy="7500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Calisto MT" panose="02040603050505030304" pitchFamily="18" charset="0"/>
              </a:rPr>
              <a:t>Key Considerations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536948E8-43AD-4B96-BBD1-EC1DD35F1B98}"/>
              </a:ext>
            </a:extLst>
          </p:cNvPr>
          <p:cNvSpPr txBox="1">
            <a:spLocks/>
          </p:cNvSpPr>
          <p:nvPr/>
        </p:nvSpPr>
        <p:spPr>
          <a:xfrm>
            <a:off x="363096" y="5845641"/>
            <a:ext cx="11465805" cy="849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4000" b="1" dirty="0">
                <a:solidFill>
                  <a:srgbClr val="0000FF"/>
                </a:solidFill>
                <a:latin typeface="Calisto MT" panose="02040603050505030304" pitchFamily="18" charset="0"/>
              </a:rPr>
              <a:t>View Alerts</a:t>
            </a:r>
            <a:r>
              <a:rPr lang="en-US" sz="4000" dirty="0">
                <a:latin typeface="Calisto MT" panose="02040603050505030304" pitchFamily="18" charset="0"/>
              </a:rPr>
              <a:t>: What is the impact on View Alerts?</a:t>
            </a:r>
          </a:p>
        </p:txBody>
      </p:sp>
    </p:spTree>
    <p:extLst>
      <p:ext uri="{BB962C8B-B14F-4D97-AF65-F5344CB8AC3E}">
        <p14:creationId xmlns:p14="http://schemas.microsoft.com/office/powerpoint/2010/main" val="1331823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19" y="147411"/>
            <a:ext cx="11281892" cy="66945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600" b="1" dirty="0">
                <a:latin typeface="Calisto MT" panose="02040603050505030304" pitchFamily="18" charset="0"/>
              </a:rPr>
              <a:t>Test Result Notification: </a:t>
            </a:r>
            <a:r>
              <a:rPr lang="en-US" sz="3600" b="1" dirty="0">
                <a:solidFill>
                  <a:srgbClr val="0070C0"/>
                </a:solidFill>
                <a:latin typeface="Calisto MT" panose="02040603050505030304" pitchFamily="18" charset="0"/>
              </a:rPr>
              <a:t>Present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19" y="906729"/>
            <a:ext cx="11281892" cy="5713528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Most VAMCs have unacceptably low compliance </a:t>
            </a:r>
            <a:r>
              <a:rPr lang="en-US" sz="3200" dirty="0">
                <a:latin typeface="Calisto MT" panose="02040603050505030304" pitchFamily="18" charset="0"/>
              </a:rPr>
              <a:t>with VHA’s Test Result Notification policy – about 50-60% at best. The OIG expects &gt;95% compliance.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Inconsistent compliance </a:t>
            </a:r>
            <a:r>
              <a:rPr lang="en-US" sz="3200" dirty="0">
                <a:latin typeface="Calisto MT" panose="02040603050505030304" pitchFamily="18" charset="0"/>
              </a:rPr>
              <a:t>by providers and services.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High time-cost of manually generated letters </a:t>
            </a:r>
            <a:r>
              <a:rPr lang="en-US" sz="3200" dirty="0">
                <a:latin typeface="Calisto MT" panose="02040603050505030304" pitchFamily="18" charset="0"/>
              </a:rPr>
              <a:t>– up to four hours per week of each Primary Care provider’s time </a:t>
            </a:r>
            <a:r>
              <a:rPr lang="en-US" dirty="0">
                <a:latin typeface="Calisto MT" panose="02040603050505030304" pitchFamily="18" charset="0"/>
              </a:rPr>
              <a:t>(additional time for specialty care and ED providers).</a:t>
            </a:r>
            <a:endParaRPr lang="en-US" sz="3200" dirty="0">
              <a:latin typeface="Calisto MT" panose="0204060305050503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Negative impact on number of View Alerts </a:t>
            </a:r>
            <a:r>
              <a:rPr lang="en-US" sz="3200" dirty="0">
                <a:latin typeface="Calisto MT" panose="02040603050505030304" pitchFamily="18" charset="0"/>
              </a:rPr>
              <a:t>– providers have to turn on ALL notifications to receive “normal” test results.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“Failure to notify the patient and follow-up on abnormals.” </a:t>
            </a:r>
            <a:br>
              <a:rPr lang="en-US" sz="3200" dirty="0">
                <a:latin typeface="Calisto MT" panose="02040603050505030304" pitchFamily="18" charset="0"/>
              </a:rPr>
            </a:br>
            <a:r>
              <a:rPr lang="en-US" sz="3200" dirty="0">
                <a:latin typeface="Calisto MT" panose="02040603050505030304" pitchFamily="18" charset="0"/>
              </a:rPr>
              <a:t>This is a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patient safety and legal risk</a:t>
            </a:r>
            <a:r>
              <a:rPr lang="en-US" sz="3200" dirty="0">
                <a:latin typeface="Calisto MT" panose="02040603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13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52" y="98644"/>
            <a:ext cx="11009376" cy="62949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sto MT" panose="02040603050505030304" pitchFamily="18" charset="0"/>
              </a:rPr>
              <a:t>Future State and Positive Outcomes</a:t>
            </a:r>
            <a:endParaRPr lang="en-US" sz="3600" dirty="0">
              <a:solidFill>
                <a:srgbClr val="0070C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859108"/>
            <a:ext cx="11009376" cy="581558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Near-100% compliance </a:t>
            </a:r>
            <a:r>
              <a:rPr lang="en-US" sz="3200" dirty="0">
                <a:latin typeface="Calisto MT" panose="02040603050505030304" pitchFamily="18" charset="0"/>
              </a:rPr>
              <a:t>with the VHA’s “Test Result Notification” policy.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Virtually NO provider time or effort needed</a:t>
            </a:r>
            <a:r>
              <a:rPr lang="en-US" sz="3200" dirty="0">
                <a:latin typeface="Calisto MT" panose="02040603050505030304" pitchFamily="18" charset="0"/>
              </a:rPr>
              <a:t>. </a:t>
            </a:r>
            <a:br>
              <a:rPr lang="en-US" sz="3200" dirty="0">
                <a:latin typeface="Calisto MT" panose="02040603050505030304" pitchFamily="18" charset="0"/>
              </a:rPr>
            </a:br>
            <a:r>
              <a:rPr lang="en-US" sz="3200" dirty="0">
                <a:latin typeface="Calisto MT" panose="02040603050505030304" pitchFamily="18" charset="0"/>
              </a:rPr>
              <a:t>Automation reduces non-value-added work and frees-up the providers to focus on the clinical work.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Positive impact on number of View Alerts </a:t>
            </a:r>
            <a:r>
              <a:rPr lang="en-US" sz="3200" dirty="0">
                <a:latin typeface="Calisto MT" panose="02040603050505030304" pitchFamily="18" charset="0"/>
              </a:rPr>
              <a:t>– providers can turn off notifications for the “normal” test results and focus on the “abnormal.”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Patient Safety</a:t>
            </a:r>
            <a:r>
              <a:rPr lang="en-US" sz="3200" dirty="0">
                <a:latin typeface="Calisto MT" panose="02040603050505030304" pitchFamily="18" charset="0"/>
              </a:rPr>
              <a:t>: Well informed patients ask for follow-up on significant abnormal findings </a:t>
            </a:r>
            <a:r>
              <a:rPr lang="en-US" sz="3200" i="1" dirty="0">
                <a:latin typeface="Calisto MT" panose="02040603050505030304" pitchFamily="18" charset="0"/>
              </a:rPr>
              <a:t>if the provider fails </a:t>
            </a:r>
            <a:r>
              <a:rPr lang="en-US" sz="3200" dirty="0">
                <a:latin typeface="Calisto MT" panose="02040603050505030304" pitchFamily="18" charset="0"/>
              </a:rPr>
              <a:t>to follow-up on an abnormal test result (e.g., due to staff turn-over or prolonged leave).</a:t>
            </a:r>
          </a:p>
        </p:txBody>
      </p:sp>
    </p:spTree>
    <p:extLst>
      <p:ext uri="{BB962C8B-B14F-4D97-AF65-F5344CB8AC3E}">
        <p14:creationId xmlns:p14="http://schemas.microsoft.com/office/powerpoint/2010/main" val="4223579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761" y="112576"/>
            <a:ext cx="11281893" cy="68861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Calisto MT" panose="02040603050505030304" pitchFamily="18" charset="0"/>
              </a:rPr>
              <a:t>Positive Impact on Patient Care</a:t>
            </a:r>
            <a:endParaRPr lang="en-US" sz="3600" b="1" dirty="0">
              <a:solidFill>
                <a:srgbClr val="0070C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947056"/>
            <a:ext cx="11281893" cy="579836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Calisto MT" panose="02040603050505030304" pitchFamily="18" charset="0"/>
              </a:rPr>
              <a:t>Providers continue to receive View Alerts for abnormal findings as they do now. </a:t>
            </a:r>
          </a:p>
          <a:p>
            <a:pPr lvl="2"/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Providers </a:t>
            </a:r>
            <a:r>
              <a:rPr lang="en-US" sz="3600" b="1" dirty="0">
                <a:solidFill>
                  <a:srgbClr val="002060"/>
                </a:solidFill>
                <a:latin typeface="Calisto MT" panose="02040603050505030304" pitchFamily="18" charset="0"/>
              </a:rPr>
              <a:t>address the abnormal findings with due urgency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 as they do now, including </a:t>
            </a:r>
            <a:r>
              <a:rPr lang="en-US" sz="3600" i="1" u="sng" dirty="0">
                <a:solidFill>
                  <a:srgbClr val="002060"/>
                </a:solidFill>
                <a:latin typeface="Calisto MT" panose="02040603050505030304" pitchFamily="18" charset="0"/>
              </a:rPr>
              <a:t>immediate, direct</a:t>
            </a:r>
            <a:r>
              <a:rPr lang="en-US" sz="3600" i="1" dirty="0">
                <a:solidFill>
                  <a:srgbClr val="002060"/>
                </a:solidFill>
                <a:latin typeface="Calisto MT" panose="02040603050505030304" pitchFamily="18" charset="0"/>
              </a:rPr>
              <a:t> patient contact via phone or letter</a:t>
            </a:r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, if necessary.</a:t>
            </a:r>
          </a:p>
          <a:p>
            <a:pPr lvl="2"/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No changes to providers’ workflow!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latin typeface="Calisto MT" panose="02040603050505030304" pitchFamily="18" charset="0"/>
              </a:rPr>
              <a:t>Positive Impact:</a:t>
            </a:r>
          </a:p>
          <a:p>
            <a:pPr lvl="2"/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Staff Morale</a:t>
            </a:r>
          </a:p>
          <a:p>
            <a:pPr lvl="2"/>
            <a:r>
              <a:rPr lang="en-US" sz="3600" dirty="0">
                <a:solidFill>
                  <a:srgbClr val="002060"/>
                </a:solidFill>
                <a:latin typeface="Calisto MT" panose="02040603050505030304" pitchFamily="18" charset="0"/>
              </a:rPr>
              <a:t>Free up ~4 hours per week of the provider time for clinical work and new initiatives.</a:t>
            </a:r>
          </a:p>
        </p:txBody>
      </p:sp>
    </p:spTree>
    <p:extLst>
      <p:ext uri="{BB962C8B-B14F-4D97-AF65-F5344CB8AC3E}">
        <p14:creationId xmlns:p14="http://schemas.microsoft.com/office/powerpoint/2010/main" val="401762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84" y="121920"/>
            <a:ext cx="11082528" cy="67119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Brillians: </a:t>
            </a:r>
            <a:r>
              <a:rPr lang="en-US" sz="4000" b="1" dirty="0">
                <a:solidFill>
                  <a:srgbClr val="0070C0"/>
                </a:solidFill>
                <a:latin typeface="Calisto MT" panose="02040603050505030304" pitchFamily="18" charset="0"/>
              </a:rPr>
              <a:t>Key Features and Benefits</a:t>
            </a:r>
            <a:endParaRPr lang="en-US" sz="3600" b="1" dirty="0">
              <a:solidFill>
                <a:srgbClr val="0070C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984" y="926592"/>
            <a:ext cx="11082528" cy="554736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High compliance </a:t>
            </a:r>
            <a:r>
              <a:rPr lang="en-US" sz="3200" dirty="0">
                <a:latin typeface="Calisto MT" panose="02040603050505030304" pitchFamily="18" charset="0"/>
              </a:rPr>
              <a:t>with “policy” with virtually no effort.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Free up providers to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focus on clinical work </a:t>
            </a:r>
            <a:r>
              <a:rPr lang="en-US" sz="3200" dirty="0">
                <a:latin typeface="Calisto MT" panose="02040603050505030304" pitchFamily="18" charset="0"/>
              </a:rPr>
              <a:t>resulting in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better clinical outcomes and morale</a:t>
            </a:r>
            <a:r>
              <a:rPr lang="en-US" sz="3200" dirty="0">
                <a:latin typeface="Calisto MT" panose="02040603050505030304" pitchFamily="18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Supports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automated batch printing of letters </a:t>
            </a:r>
            <a:r>
              <a:rPr lang="en-US" sz="3200" dirty="0">
                <a:latin typeface="Calisto MT" panose="02040603050505030304" pitchFamily="18" charset="0"/>
              </a:rPr>
              <a:t>using various patient selection methods.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Supports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manually generated letters with option to send by standard or certified </a:t>
            </a:r>
            <a:r>
              <a:rPr lang="en-US" sz="3200" dirty="0">
                <a:latin typeface="Calisto MT" panose="02040603050505030304" pitchFamily="18" charset="0"/>
              </a:rPr>
              <a:t>mail.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Batch print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“Form Letters”</a:t>
            </a: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0"/>
              </a:rPr>
              <a:t> </a:t>
            </a:r>
            <a:r>
              <a:rPr lang="en-US" sz="3200" dirty="0">
                <a:latin typeface="Calisto MT" panose="02040603050505030304" pitchFamily="18" charset="0"/>
              </a:rPr>
              <a:t>e.g., we want to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inform all patients, who had appointments in clinics A, B and C between dates X and Y</a:t>
            </a:r>
            <a:r>
              <a:rPr lang="en-US" sz="3200" dirty="0">
                <a:solidFill>
                  <a:srgbClr val="7030A0"/>
                </a:solidFill>
                <a:latin typeface="Calisto MT" panose="02040603050505030304" pitchFamily="18" charset="0"/>
              </a:rPr>
              <a:t> </a:t>
            </a:r>
            <a:r>
              <a:rPr lang="en-US" sz="3200" dirty="0">
                <a:latin typeface="Calisto MT" panose="02040603050505030304" pitchFamily="18" charset="0"/>
              </a:rPr>
              <a:t>(e.g., about potential scabies exposure), </a:t>
            </a:r>
            <a:br>
              <a:rPr lang="en-US" sz="3200" dirty="0">
                <a:latin typeface="Calisto MT" panose="02040603050505030304" pitchFamily="18" charset="0"/>
              </a:rPr>
            </a:br>
            <a:r>
              <a:rPr lang="en-US" sz="3200" dirty="0">
                <a:latin typeface="Calisto MT" panose="02040603050505030304" pitchFamily="18" charset="0"/>
              </a:rPr>
              <a:t>Or, inform patients in PACT A about 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provider change.</a:t>
            </a:r>
          </a:p>
        </p:txBody>
      </p:sp>
    </p:spTree>
    <p:extLst>
      <p:ext uri="{BB962C8B-B14F-4D97-AF65-F5344CB8AC3E}">
        <p14:creationId xmlns:p14="http://schemas.microsoft.com/office/powerpoint/2010/main" val="170244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93F5-12E5-41C1-A4BF-2942A280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1286"/>
            <a:ext cx="11082528" cy="75828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Calisto MT" panose="02040603050505030304" pitchFamily="18" charset="0"/>
              </a:rPr>
              <a:t>How does it work?</a:t>
            </a:r>
            <a:endParaRPr lang="en-US" sz="36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68B63-C390-4F9D-9095-7DFE3C15B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18901"/>
            <a:ext cx="11082528" cy="5490541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The user selects the target patients. The target patients can come from </a:t>
            </a:r>
            <a:r>
              <a:rPr lang="en-US" sz="3200" b="1" dirty="0">
                <a:solidFill>
                  <a:srgbClr val="002060"/>
                </a:solidFill>
                <a:latin typeface="Calisto MT" panose="02040603050505030304" pitchFamily="18" charset="0"/>
              </a:rPr>
              <a:t>PACT panel(s)</a:t>
            </a:r>
            <a:r>
              <a:rPr lang="en-US" sz="3200" dirty="0">
                <a:latin typeface="Calisto MT" panose="02040603050505030304" pitchFamily="18" charset="0"/>
              </a:rPr>
              <a:t>, SSN list, or Clinic Appointments.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>
                <a:latin typeface="Calisto MT" panose="02040603050505030304" pitchFamily="18" charset="0"/>
              </a:rPr>
              <a:t>The software </a:t>
            </a:r>
            <a:r>
              <a:rPr lang="en-US" sz="3200" b="1" dirty="0">
                <a:solidFill>
                  <a:srgbClr val="002060"/>
                </a:solidFill>
                <a:latin typeface="Calisto MT" panose="02040603050505030304" pitchFamily="18" charset="0"/>
              </a:rPr>
              <a:t>looks at EACH target patient’s chart for test results in the specified date-range </a:t>
            </a:r>
            <a:r>
              <a:rPr lang="en-US" sz="3000" dirty="0">
                <a:solidFill>
                  <a:srgbClr val="002060"/>
                </a:solidFill>
                <a:latin typeface="Calisto MT" panose="02040603050505030304" pitchFamily="18" charset="0"/>
              </a:rPr>
              <a:t>(typically, past 7 days)</a:t>
            </a:r>
            <a:r>
              <a:rPr lang="en-US" sz="3200" dirty="0">
                <a:latin typeface="Calisto MT" panose="02040603050505030304" pitchFamily="18" charset="0"/>
              </a:rPr>
              <a:t>. If test results are found, </a:t>
            </a: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a letter is </a:t>
            </a:r>
            <a:r>
              <a:rPr lang="en-US" sz="3200" b="1" u="sng" dirty="0">
                <a:solidFill>
                  <a:srgbClr val="2904C8"/>
                </a:solidFill>
                <a:latin typeface="Calisto MT" panose="02040603050505030304" pitchFamily="18" charset="0"/>
              </a:rPr>
              <a:t>created</a:t>
            </a: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, </a:t>
            </a:r>
            <a:r>
              <a:rPr lang="en-US" sz="3200" b="1" u="sng" dirty="0">
                <a:solidFill>
                  <a:srgbClr val="2904C8"/>
                </a:solidFill>
                <a:latin typeface="Calisto MT" panose="02040603050505030304" pitchFamily="18" charset="0"/>
              </a:rPr>
              <a:t>saved</a:t>
            </a:r>
            <a:r>
              <a:rPr lang="en-US" sz="3200" b="1" dirty="0">
                <a:solidFill>
                  <a:srgbClr val="2904C8"/>
                </a:solidFill>
                <a:latin typeface="Calisto MT" panose="02040603050505030304" pitchFamily="18" charset="0"/>
              </a:rPr>
              <a:t> in VistA/CPRS under the proper note title and </a:t>
            </a:r>
            <a:r>
              <a:rPr lang="en-US" sz="3200" b="1" u="sng" dirty="0">
                <a:solidFill>
                  <a:srgbClr val="2904C8"/>
                </a:solidFill>
                <a:latin typeface="Calisto MT" panose="02040603050505030304" pitchFamily="18" charset="0"/>
              </a:rPr>
              <a:t>signed</a:t>
            </a:r>
            <a:r>
              <a:rPr lang="en-US" sz="3200" dirty="0">
                <a:solidFill>
                  <a:srgbClr val="2904C8"/>
                </a:solidFill>
                <a:latin typeface="Calisto MT" panose="02040603050505030304" pitchFamily="18" charset="0"/>
              </a:rPr>
              <a:t>. </a:t>
            </a:r>
            <a:br>
              <a:rPr lang="en-US" sz="3200" dirty="0">
                <a:latin typeface="Calisto MT" panose="02040603050505030304" pitchFamily="18" charset="0"/>
              </a:rPr>
            </a:br>
            <a:r>
              <a:rPr lang="en-US" sz="3200" dirty="0">
                <a:latin typeface="Calisto MT" panose="02040603050505030304" pitchFamily="18" charset="0"/>
              </a:rPr>
              <a:t>This completes the loop with NO manual work!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If we process all the PC panels each week</a:t>
            </a:r>
            <a:r>
              <a:rPr lang="en-US" sz="3600" dirty="0">
                <a:solidFill>
                  <a:srgbClr val="7030A0"/>
                </a:solidFill>
                <a:latin typeface="Calisto MT" panose="02040603050505030304" pitchFamily="18" charset="0"/>
              </a:rPr>
              <a:t>, </a:t>
            </a:r>
            <a:r>
              <a:rPr lang="en-US" sz="3600" dirty="0">
                <a:solidFill>
                  <a:srgbClr val="2904C8"/>
                </a:solidFill>
                <a:latin typeface="Calisto MT" panose="02040603050505030304" pitchFamily="18" charset="0"/>
              </a:rPr>
              <a:t>ALL the patients are taken care of, </a:t>
            </a:r>
            <a:r>
              <a:rPr lang="en-US" sz="3600" b="1" dirty="0">
                <a:solidFill>
                  <a:srgbClr val="C00000"/>
                </a:solidFill>
                <a:latin typeface="Calisto MT" panose="02040603050505030304" pitchFamily="18" charset="0"/>
              </a:rPr>
              <a:t>regardless of the “Actionable” status, or who ordered the test</a:t>
            </a:r>
            <a:r>
              <a:rPr lang="en-US" sz="3600" dirty="0">
                <a:solidFill>
                  <a:srgbClr val="C00000"/>
                </a:solidFill>
                <a:latin typeface="Calisto MT" panose="02040603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1458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1887</Words>
  <Application>Microsoft Office PowerPoint</Application>
  <PresentationFormat>Widescreen</PresentationFormat>
  <Paragraphs>118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Calisto MT</vt:lpstr>
      <vt:lpstr>Office Theme</vt:lpstr>
      <vt:lpstr>Brillians (SupraVISTA) Test Results Notification  An Add-on Module for Brillians</vt:lpstr>
      <vt:lpstr>This presentation is designed to Explain</vt:lpstr>
      <vt:lpstr>VHA Test Results Communication Policy</vt:lpstr>
      <vt:lpstr>How much time does each provider spend on writing Test Result Letters per week?</vt:lpstr>
      <vt:lpstr>Test Result Notification: Present State</vt:lpstr>
      <vt:lpstr>Future State and Positive Outcomes</vt:lpstr>
      <vt:lpstr>Positive Impact on Patient Care</vt:lpstr>
      <vt:lpstr>Brillians: Key Features and Benefits</vt:lpstr>
      <vt:lpstr>How does it work?</vt:lpstr>
      <vt:lpstr>How much work for “me”? Any clinical employee (e.g., MSA, LPN) can print letters.</vt:lpstr>
      <vt:lpstr>What if the provider wants to review and  optionally add comments before sending the letters?</vt:lpstr>
      <vt:lpstr>Unfounded Concerns</vt:lpstr>
      <vt:lpstr>Return on Investment (ROI)</vt:lpstr>
      <vt:lpstr>General rule about Compliance</vt:lpstr>
      <vt:lpstr>Technical, Configuration and  Misc. Information on the next few slides.</vt:lpstr>
      <vt:lpstr>Print letters in the Mail Room/Remote Printer (VistA Configuration)</vt:lpstr>
      <vt:lpstr>Proposed guidance on the next slide</vt:lpstr>
      <vt:lpstr>PowerPoint Presentation</vt:lpstr>
      <vt:lpstr>What to expect for ~1000 patient panel Sample report</vt:lpstr>
      <vt:lpstr>Configurable Options: Turn On/Off in VAMC Config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2019-08-15T15:39:27Z</dcterms:created>
  <dcterms:modified xsi:type="dcterms:W3CDTF">2022-04-09T01:23:11Z</dcterms:modified>
</cp:coreProperties>
</file>